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74" r:id="rId3"/>
    <p:sldId id="257" r:id="rId4"/>
    <p:sldId id="281" r:id="rId5"/>
    <p:sldId id="276" r:id="rId6"/>
    <p:sldId id="277" r:id="rId7"/>
    <p:sldId id="280" r:id="rId8"/>
    <p:sldId id="259" r:id="rId9"/>
    <p:sldId id="260" r:id="rId10"/>
    <p:sldId id="261" r:id="rId11"/>
    <p:sldId id="278" r:id="rId12"/>
    <p:sldId id="282" r:id="rId13"/>
    <p:sldId id="269" r:id="rId14"/>
    <p:sldId id="267" r:id="rId15"/>
    <p:sldId id="268" r:id="rId16"/>
    <p:sldId id="279"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Cambria" panose="02040503050406030204" pitchFamily="18" charset="0"/>
      <p:regular r:id="rId23"/>
      <p:bold r:id="rId24"/>
      <p:italic r:id="rId25"/>
      <p:boldItalic r:id="rId26"/>
    </p:embeddedFont>
    <p:embeddedFont>
      <p:font typeface="Lato" panose="020B0604020202020204" charset="0"/>
      <p:regular r:id="rId27"/>
      <p:bold r:id="rId28"/>
      <p:italic r:id="rId29"/>
      <p:boldItalic r:id="rId30"/>
    </p:embeddedFont>
    <p:embeddedFont>
      <p:font typeface="Raleway" panose="020B00030301010600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E0AE88-FC92-43A5-9AFD-81D18A24C003}">
  <a:tblStyle styleId="{5CE0AE88-FC92-43A5-9AFD-81D18A24C00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8" d="100"/>
          <a:sy n="128" d="100"/>
        </p:scale>
        <p:origin x="63" y="7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of self and our project 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d8cbc80e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d8cbc80e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8558a2c62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8558a2c62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91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51e21383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51e21383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d7faa497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4d7faa497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51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about cubesat project,</a:t>
            </a:r>
            <a:br>
              <a:rPr lang="en"/>
            </a:br>
            <a:r>
              <a:rPr lang="en"/>
              <a:t>Western has received a 200k grant to develop 2 microsatellites which will be used for LEO imagery of the earth. The project is doing concurrent designs with UHF and S-band communications which are two radio frequencies with different directional capabilities, blah blah blah.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Annie</a:t>
            </a:r>
            <a:endParaRPr/>
          </a:p>
          <a:p>
            <a:pPr marL="0" lvl="0" indent="0" algn="l" rtl="0">
              <a:spcBef>
                <a:spcPts val="0"/>
              </a:spcBef>
              <a:spcAft>
                <a:spcPts val="0"/>
              </a:spcAft>
              <a:buNone/>
            </a:pPr>
            <a:r>
              <a:rPr lang="en"/>
              <a:t>The problem statement is that the we need to design this fucntion satellite tracking ground station, motivation is that the western cubesat team needs one to complete their research as the GS will be the connection point between the cubesat in orbit and the mission control team on the ground.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407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3753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d8cbc80e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4d8cbc80e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9450" y="1322450"/>
            <a:ext cx="801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Ground Station and </a:t>
            </a:r>
            <a:endParaRPr/>
          </a:p>
          <a:p>
            <a:pPr marL="0" lvl="0" indent="0" algn="l" rtl="0">
              <a:spcBef>
                <a:spcPts val="0"/>
              </a:spcBef>
              <a:spcAft>
                <a:spcPts val="0"/>
              </a:spcAft>
              <a:buNone/>
            </a:pPr>
            <a:r>
              <a:rPr lang="en"/>
              <a:t>Satellite Tracking System</a:t>
            </a:r>
            <a:endParaRPr/>
          </a:p>
        </p:txBody>
      </p:sp>
      <p:sp>
        <p:nvSpPr>
          <p:cNvPr id="136" name="Google Shape;136;p17"/>
          <p:cNvSpPr txBox="1">
            <a:spLocks noGrp="1"/>
          </p:cNvSpPr>
          <p:nvPr>
            <p:ph type="subTitle" idx="1"/>
          </p:nvPr>
        </p:nvSpPr>
        <p:spPr>
          <a:xfrm>
            <a:off x="729450" y="2769350"/>
            <a:ext cx="6138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 Western CubeSat Project</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Torque Calculations</a:t>
            </a:r>
            <a:endParaRPr/>
          </a:p>
        </p:txBody>
      </p:sp>
      <p:sp>
        <p:nvSpPr>
          <p:cNvPr id="175" name="Google Shape;175;p22"/>
          <p:cNvSpPr txBox="1">
            <a:spLocks noGrp="1"/>
          </p:cNvSpPr>
          <p:nvPr>
            <p:ph type="body" idx="1"/>
          </p:nvPr>
        </p:nvSpPr>
        <p:spPr>
          <a:xfrm>
            <a:off x="729450" y="2024291"/>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sz="1100">
              <a:solidFill>
                <a:srgbClr val="000000"/>
              </a:solidFill>
              <a:latin typeface="Calibri"/>
              <a:ea typeface="Calibri"/>
              <a:cs typeface="Calibri"/>
              <a:sym typeface="Calibri"/>
            </a:endParaRPr>
          </a:p>
          <a:p>
            <a:pPr marL="0" lvl="0" indent="0" algn="l" rtl="0">
              <a:spcBef>
                <a:spcPts val="0"/>
              </a:spcBef>
              <a:spcAft>
                <a:spcPts val="1600"/>
              </a:spcAft>
              <a:buNone/>
            </a:pPr>
            <a:endParaRPr/>
          </a:p>
        </p:txBody>
      </p:sp>
      <p:pic>
        <p:nvPicPr>
          <p:cNvPr id="176" name="Google Shape;176;p22"/>
          <p:cNvPicPr preferRelativeResize="0"/>
          <p:nvPr/>
        </p:nvPicPr>
        <p:blipFill>
          <a:blip r:embed="rId3">
            <a:alphaModFix/>
          </a:blip>
          <a:stretch>
            <a:fillRect/>
          </a:stretch>
        </p:blipFill>
        <p:spPr>
          <a:xfrm>
            <a:off x="1803924" y="2122093"/>
            <a:ext cx="5536151" cy="2696200"/>
          </a:xfrm>
          <a:prstGeom prst="rect">
            <a:avLst/>
          </a:prstGeom>
          <a:noFill/>
          <a:ln>
            <a:noFill/>
          </a:ln>
        </p:spPr>
      </p:pic>
      <p:pic>
        <p:nvPicPr>
          <p:cNvPr id="177" name="Google Shape;177;p22"/>
          <p:cNvPicPr preferRelativeResize="0"/>
          <p:nvPr/>
        </p:nvPicPr>
        <p:blipFill>
          <a:blip r:embed="rId4">
            <a:alphaModFix/>
          </a:blip>
          <a:stretch>
            <a:fillRect/>
          </a:stretch>
        </p:blipFill>
        <p:spPr>
          <a:xfrm>
            <a:off x="3367948" y="2024291"/>
            <a:ext cx="3321051" cy="149500"/>
          </a:xfrm>
          <a:prstGeom prst="rect">
            <a:avLst/>
          </a:prstGeom>
          <a:noFill/>
          <a:ln>
            <a:noFill/>
          </a:ln>
        </p:spPr>
      </p:pic>
      <p:pic>
        <p:nvPicPr>
          <p:cNvPr id="178" name="Google Shape;178;p22"/>
          <p:cNvPicPr preferRelativeResize="0"/>
          <p:nvPr/>
        </p:nvPicPr>
        <p:blipFill>
          <a:blip r:embed="rId5">
            <a:alphaModFix/>
          </a:blip>
          <a:stretch>
            <a:fillRect/>
          </a:stretch>
        </p:blipFill>
        <p:spPr>
          <a:xfrm>
            <a:off x="5915400" y="2024291"/>
            <a:ext cx="185865" cy="149500"/>
          </a:xfrm>
          <a:prstGeom prst="rect">
            <a:avLst/>
          </a:prstGeom>
          <a:noFill/>
          <a:ln>
            <a:noFill/>
          </a:ln>
        </p:spPr>
      </p:pic>
      <p:pic>
        <p:nvPicPr>
          <p:cNvPr id="179" name="Google Shape;179;p22"/>
          <p:cNvPicPr preferRelativeResize="0"/>
          <p:nvPr/>
        </p:nvPicPr>
        <p:blipFill>
          <a:blip r:embed="rId6">
            <a:alphaModFix/>
          </a:blip>
          <a:stretch>
            <a:fillRect/>
          </a:stretch>
        </p:blipFill>
        <p:spPr>
          <a:xfrm>
            <a:off x="6062125" y="1970866"/>
            <a:ext cx="670900" cy="202925"/>
          </a:xfrm>
          <a:prstGeom prst="rect">
            <a:avLst/>
          </a:prstGeom>
          <a:noFill/>
          <a:ln>
            <a:noFill/>
          </a:ln>
        </p:spPr>
      </p:pic>
      <p:sp>
        <p:nvSpPr>
          <p:cNvPr id="180" name="Google Shape;180;p22"/>
          <p:cNvSpPr/>
          <p:nvPr/>
        </p:nvSpPr>
        <p:spPr>
          <a:xfrm>
            <a:off x="3594750" y="4355268"/>
            <a:ext cx="236400" cy="149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81" name="Google Shape;181;p22"/>
          <p:cNvCxnSpPr/>
          <p:nvPr/>
        </p:nvCxnSpPr>
        <p:spPr>
          <a:xfrm rot="10800000">
            <a:off x="3706034" y="2518666"/>
            <a:ext cx="0" cy="1842300"/>
          </a:xfrm>
          <a:prstGeom prst="straightConnector1">
            <a:avLst/>
          </a:prstGeom>
          <a:noFill/>
          <a:ln w="9525" cap="flat" cmpd="sng">
            <a:solidFill>
              <a:srgbClr val="FF0000"/>
            </a:solidFill>
            <a:prstDash val="solid"/>
            <a:round/>
            <a:headEnd type="none" w="med" len="med"/>
            <a:tailEnd type="triangle" w="med" len="med"/>
          </a:ln>
        </p:spPr>
      </p:cxnSp>
      <p:cxnSp>
        <p:nvCxnSpPr>
          <p:cNvPr id="182" name="Google Shape;182;p22"/>
          <p:cNvCxnSpPr/>
          <p:nvPr/>
        </p:nvCxnSpPr>
        <p:spPr>
          <a:xfrm rot="10800000">
            <a:off x="2149100" y="2491616"/>
            <a:ext cx="1551600" cy="2700"/>
          </a:xfrm>
          <a:prstGeom prst="straightConnector1">
            <a:avLst/>
          </a:prstGeom>
          <a:noFill/>
          <a:ln w="9525" cap="flat" cmpd="sng">
            <a:solidFill>
              <a:srgbClr val="FF0000"/>
            </a:solidFill>
            <a:prstDash val="solid"/>
            <a:round/>
            <a:headEnd type="none" w="med" len="med"/>
            <a:tailEnd type="triangle" w="med" len="med"/>
          </a:ln>
        </p:spPr>
      </p:cxnSp>
      <p:sp>
        <p:nvSpPr>
          <p:cNvPr id="183" name="Google Shape;183;p22"/>
          <p:cNvSpPr/>
          <p:nvPr/>
        </p:nvSpPr>
        <p:spPr>
          <a:xfrm>
            <a:off x="1912700" y="2418268"/>
            <a:ext cx="236400" cy="149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84" name="Google Shape;184;p22"/>
          <p:cNvSpPr txBox="1"/>
          <p:nvPr/>
        </p:nvSpPr>
        <p:spPr>
          <a:xfrm>
            <a:off x="1839368" y="2350265"/>
            <a:ext cx="236400" cy="26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FF0000"/>
                </a:solidFill>
              </a:rPr>
              <a:t>~</a:t>
            </a:r>
            <a:endParaRPr sz="7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a:t>
            </a:r>
            <a:endParaRPr/>
          </a:p>
          <a:p>
            <a:pPr marL="0" lvl="0" indent="0" algn="l" rtl="0">
              <a:spcBef>
                <a:spcPts val="0"/>
              </a:spcBef>
              <a:spcAft>
                <a:spcPts val="0"/>
              </a:spcAft>
              <a:buNone/>
            </a:pPr>
            <a:endParaRPr/>
          </a:p>
        </p:txBody>
      </p:sp>
      <p:pic>
        <p:nvPicPr>
          <p:cNvPr id="248" name="Google Shape;248;p31"/>
          <p:cNvPicPr preferRelativeResize="0"/>
          <p:nvPr/>
        </p:nvPicPr>
        <p:blipFill>
          <a:blip r:embed="rId3">
            <a:alphaModFix/>
          </a:blip>
          <a:stretch>
            <a:fillRect/>
          </a:stretch>
        </p:blipFill>
        <p:spPr>
          <a:xfrm>
            <a:off x="822663" y="2075050"/>
            <a:ext cx="2921925" cy="2632350"/>
          </a:xfrm>
          <a:prstGeom prst="rect">
            <a:avLst/>
          </a:prstGeom>
          <a:noFill/>
          <a:ln>
            <a:noFill/>
          </a:ln>
        </p:spPr>
      </p:pic>
      <p:sp>
        <p:nvSpPr>
          <p:cNvPr id="249" name="Google Shape;249;p31"/>
          <p:cNvSpPr/>
          <p:nvPr/>
        </p:nvSpPr>
        <p:spPr>
          <a:xfrm>
            <a:off x="5998425" y="354750"/>
            <a:ext cx="1831500" cy="3507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Initial position</a:t>
            </a:r>
            <a:endParaRPr b="1">
              <a:solidFill>
                <a:srgbClr val="FFFFFF"/>
              </a:solidFill>
              <a:latin typeface="Raleway"/>
              <a:ea typeface="Raleway"/>
              <a:cs typeface="Raleway"/>
              <a:sym typeface="Raleway"/>
            </a:endParaRPr>
          </a:p>
        </p:txBody>
      </p:sp>
      <p:sp>
        <p:nvSpPr>
          <p:cNvPr id="250" name="Google Shape;250;p31"/>
          <p:cNvSpPr/>
          <p:nvPr/>
        </p:nvSpPr>
        <p:spPr>
          <a:xfrm>
            <a:off x="5751225" y="949800"/>
            <a:ext cx="23259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Communication with CubeSat</a:t>
            </a:r>
            <a:endParaRPr b="1">
              <a:solidFill>
                <a:srgbClr val="FFFFFF"/>
              </a:solidFill>
              <a:latin typeface="Raleway"/>
              <a:ea typeface="Raleway"/>
              <a:cs typeface="Raleway"/>
              <a:sym typeface="Raleway"/>
            </a:endParaRPr>
          </a:p>
        </p:txBody>
      </p:sp>
      <p:sp>
        <p:nvSpPr>
          <p:cNvPr id="251" name="Google Shape;251;p31"/>
          <p:cNvSpPr/>
          <p:nvPr/>
        </p:nvSpPr>
        <p:spPr>
          <a:xfrm>
            <a:off x="5874825" y="2634125"/>
            <a:ext cx="20787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SGP4 or SGP8 prediction model</a:t>
            </a:r>
            <a:endParaRPr b="1">
              <a:solidFill>
                <a:srgbClr val="FFFFFF"/>
              </a:solidFill>
              <a:latin typeface="Raleway"/>
              <a:ea typeface="Raleway"/>
              <a:cs typeface="Raleway"/>
              <a:sym typeface="Raleway"/>
            </a:endParaRPr>
          </a:p>
        </p:txBody>
      </p:sp>
      <p:sp>
        <p:nvSpPr>
          <p:cNvPr id="252" name="Google Shape;252;p31"/>
          <p:cNvSpPr/>
          <p:nvPr/>
        </p:nvSpPr>
        <p:spPr>
          <a:xfrm>
            <a:off x="5874825" y="3454150"/>
            <a:ext cx="20787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Get next overhead time and location</a:t>
            </a:r>
            <a:endParaRPr b="1">
              <a:solidFill>
                <a:srgbClr val="FFFFFF"/>
              </a:solidFill>
              <a:latin typeface="Raleway"/>
              <a:ea typeface="Raleway"/>
              <a:cs typeface="Raleway"/>
              <a:sym typeface="Raleway"/>
            </a:endParaRPr>
          </a:p>
        </p:txBody>
      </p:sp>
      <p:sp>
        <p:nvSpPr>
          <p:cNvPr id="253" name="Google Shape;253;p31"/>
          <p:cNvSpPr/>
          <p:nvPr/>
        </p:nvSpPr>
        <p:spPr>
          <a:xfrm>
            <a:off x="5874825" y="4274175"/>
            <a:ext cx="20787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Set the angle of antennae</a:t>
            </a:r>
            <a:endParaRPr b="1">
              <a:solidFill>
                <a:srgbClr val="FFFFFF"/>
              </a:solidFill>
              <a:latin typeface="Raleway"/>
              <a:ea typeface="Raleway"/>
              <a:cs typeface="Raleway"/>
              <a:sym typeface="Raleway"/>
            </a:endParaRPr>
          </a:p>
        </p:txBody>
      </p:sp>
      <p:sp>
        <p:nvSpPr>
          <p:cNvPr id="254" name="Google Shape;254;p31"/>
          <p:cNvSpPr/>
          <p:nvPr/>
        </p:nvSpPr>
        <p:spPr>
          <a:xfrm>
            <a:off x="7322450" y="1791950"/>
            <a:ext cx="15858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Time, satellite parameters</a:t>
            </a:r>
            <a:endParaRPr b="1">
              <a:solidFill>
                <a:srgbClr val="FFFFFF"/>
              </a:solidFill>
              <a:latin typeface="Raleway"/>
              <a:ea typeface="Raleway"/>
              <a:cs typeface="Raleway"/>
              <a:sym typeface="Raleway"/>
            </a:endParaRPr>
          </a:p>
        </p:txBody>
      </p:sp>
      <p:sp>
        <p:nvSpPr>
          <p:cNvPr id="255" name="Google Shape;255;p31"/>
          <p:cNvSpPr/>
          <p:nvPr/>
        </p:nvSpPr>
        <p:spPr>
          <a:xfrm>
            <a:off x="4855825" y="1791975"/>
            <a:ext cx="13554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Wait for CubeSat</a:t>
            </a:r>
            <a:endParaRPr b="1">
              <a:solidFill>
                <a:srgbClr val="FFFFFF"/>
              </a:solidFill>
              <a:latin typeface="Raleway"/>
              <a:ea typeface="Raleway"/>
              <a:cs typeface="Raleway"/>
              <a:sym typeface="Raleway"/>
            </a:endParaRPr>
          </a:p>
        </p:txBody>
      </p:sp>
      <p:cxnSp>
        <p:nvCxnSpPr>
          <p:cNvPr id="256" name="Google Shape;256;p31"/>
          <p:cNvCxnSpPr>
            <a:endCxn id="250" idx="0"/>
          </p:cNvCxnSpPr>
          <p:nvPr/>
        </p:nvCxnSpPr>
        <p:spPr>
          <a:xfrm>
            <a:off x="6914175" y="705300"/>
            <a:ext cx="0" cy="244500"/>
          </a:xfrm>
          <a:prstGeom prst="straightConnector1">
            <a:avLst/>
          </a:prstGeom>
          <a:noFill/>
          <a:ln w="19050" cap="flat" cmpd="sng">
            <a:solidFill>
              <a:srgbClr val="434343"/>
            </a:solidFill>
            <a:prstDash val="solid"/>
            <a:round/>
            <a:headEnd type="none" w="med" len="med"/>
            <a:tailEnd type="triangle" w="med" len="med"/>
          </a:ln>
        </p:spPr>
      </p:cxnSp>
      <p:cxnSp>
        <p:nvCxnSpPr>
          <p:cNvPr id="257" name="Google Shape;257;p31"/>
          <p:cNvCxnSpPr>
            <a:stCxn id="250" idx="3"/>
          </p:cNvCxnSpPr>
          <p:nvPr/>
        </p:nvCxnSpPr>
        <p:spPr>
          <a:xfrm>
            <a:off x="8077125" y="1235700"/>
            <a:ext cx="306000" cy="562800"/>
          </a:xfrm>
          <a:prstGeom prst="bentConnector2">
            <a:avLst/>
          </a:prstGeom>
          <a:noFill/>
          <a:ln w="19050" cap="flat" cmpd="sng">
            <a:solidFill>
              <a:schemeClr val="dk2"/>
            </a:solidFill>
            <a:prstDash val="solid"/>
            <a:round/>
            <a:headEnd type="none" w="med" len="med"/>
            <a:tailEnd type="none" w="med" len="med"/>
          </a:ln>
        </p:spPr>
      </p:cxnSp>
      <p:cxnSp>
        <p:nvCxnSpPr>
          <p:cNvPr id="258" name="Google Shape;258;p31"/>
          <p:cNvCxnSpPr/>
          <p:nvPr/>
        </p:nvCxnSpPr>
        <p:spPr>
          <a:xfrm>
            <a:off x="8383125" y="1556299"/>
            <a:ext cx="0" cy="244500"/>
          </a:xfrm>
          <a:prstGeom prst="straightConnector1">
            <a:avLst/>
          </a:prstGeom>
          <a:noFill/>
          <a:ln w="19050" cap="flat" cmpd="sng">
            <a:solidFill>
              <a:srgbClr val="434343"/>
            </a:solidFill>
            <a:prstDash val="solid"/>
            <a:round/>
            <a:headEnd type="none" w="med" len="med"/>
            <a:tailEnd type="triangle" w="med" len="med"/>
          </a:ln>
        </p:spPr>
      </p:cxnSp>
      <p:cxnSp>
        <p:nvCxnSpPr>
          <p:cNvPr id="259" name="Google Shape;259;p31"/>
          <p:cNvCxnSpPr>
            <a:endCxn id="251" idx="3"/>
          </p:cNvCxnSpPr>
          <p:nvPr/>
        </p:nvCxnSpPr>
        <p:spPr>
          <a:xfrm rot="5400000">
            <a:off x="7904925" y="2414225"/>
            <a:ext cx="554400" cy="457200"/>
          </a:xfrm>
          <a:prstGeom prst="bentConnector2">
            <a:avLst/>
          </a:prstGeom>
          <a:noFill/>
          <a:ln w="19050" cap="flat" cmpd="sng">
            <a:solidFill>
              <a:schemeClr val="dk2"/>
            </a:solidFill>
            <a:prstDash val="solid"/>
            <a:round/>
            <a:headEnd type="none" w="med" len="med"/>
            <a:tailEnd type="none" w="med" len="med"/>
          </a:ln>
        </p:spPr>
      </p:cxnSp>
      <p:cxnSp>
        <p:nvCxnSpPr>
          <p:cNvPr id="260" name="Google Shape;260;p31"/>
          <p:cNvCxnSpPr/>
          <p:nvPr/>
        </p:nvCxnSpPr>
        <p:spPr>
          <a:xfrm flipH="1">
            <a:off x="7953550" y="2918875"/>
            <a:ext cx="429600" cy="1200"/>
          </a:xfrm>
          <a:prstGeom prst="straightConnector1">
            <a:avLst/>
          </a:prstGeom>
          <a:noFill/>
          <a:ln w="19050" cap="flat" cmpd="sng">
            <a:solidFill>
              <a:srgbClr val="434343"/>
            </a:solidFill>
            <a:prstDash val="solid"/>
            <a:round/>
            <a:headEnd type="none" w="med" len="med"/>
            <a:tailEnd type="triangle" w="med" len="med"/>
          </a:ln>
        </p:spPr>
      </p:cxnSp>
      <p:cxnSp>
        <p:nvCxnSpPr>
          <p:cNvPr id="261" name="Google Shape;261;p31"/>
          <p:cNvCxnSpPr/>
          <p:nvPr/>
        </p:nvCxnSpPr>
        <p:spPr>
          <a:xfrm>
            <a:off x="6914175" y="3205925"/>
            <a:ext cx="0" cy="244500"/>
          </a:xfrm>
          <a:prstGeom prst="straightConnector1">
            <a:avLst/>
          </a:prstGeom>
          <a:noFill/>
          <a:ln w="19050" cap="flat" cmpd="sng">
            <a:solidFill>
              <a:srgbClr val="434343"/>
            </a:solidFill>
            <a:prstDash val="solid"/>
            <a:round/>
            <a:headEnd type="none" w="med" len="med"/>
            <a:tailEnd type="triangle" w="med" len="med"/>
          </a:ln>
        </p:spPr>
      </p:cxnSp>
      <p:cxnSp>
        <p:nvCxnSpPr>
          <p:cNvPr id="262" name="Google Shape;262;p31"/>
          <p:cNvCxnSpPr/>
          <p:nvPr/>
        </p:nvCxnSpPr>
        <p:spPr>
          <a:xfrm>
            <a:off x="6914175" y="4025950"/>
            <a:ext cx="0" cy="244500"/>
          </a:xfrm>
          <a:prstGeom prst="straightConnector1">
            <a:avLst/>
          </a:prstGeom>
          <a:noFill/>
          <a:ln w="19050" cap="flat" cmpd="sng">
            <a:solidFill>
              <a:srgbClr val="434343"/>
            </a:solidFill>
            <a:prstDash val="solid"/>
            <a:round/>
            <a:headEnd type="none" w="med" len="med"/>
            <a:tailEnd type="triangle" w="med" len="med"/>
          </a:ln>
        </p:spPr>
      </p:cxnSp>
      <p:cxnSp>
        <p:nvCxnSpPr>
          <p:cNvPr id="263" name="Google Shape;263;p31"/>
          <p:cNvCxnSpPr>
            <a:stCxn id="253" idx="1"/>
            <a:endCxn id="255" idx="2"/>
          </p:cNvCxnSpPr>
          <p:nvPr/>
        </p:nvCxnSpPr>
        <p:spPr>
          <a:xfrm rot="10800000">
            <a:off x="5533425" y="2363775"/>
            <a:ext cx="341400" cy="2196300"/>
          </a:xfrm>
          <a:prstGeom prst="bentConnector2">
            <a:avLst/>
          </a:prstGeom>
          <a:noFill/>
          <a:ln w="19050" cap="flat" cmpd="sng">
            <a:solidFill>
              <a:srgbClr val="434343"/>
            </a:solidFill>
            <a:prstDash val="solid"/>
            <a:round/>
            <a:headEnd type="none" w="med" len="med"/>
            <a:tailEnd type="none" w="med" len="med"/>
          </a:ln>
        </p:spPr>
      </p:cxnSp>
      <p:cxnSp>
        <p:nvCxnSpPr>
          <p:cNvPr id="264" name="Google Shape;264;p31"/>
          <p:cNvCxnSpPr>
            <a:stCxn id="255" idx="0"/>
            <a:endCxn id="250" idx="1"/>
          </p:cNvCxnSpPr>
          <p:nvPr/>
        </p:nvCxnSpPr>
        <p:spPr>
          <a:xfrm rot="-5400000">
            <a:off x="5364325" y="1404975"/>
            <a:ext cx="556200" cy="217800"/>
          </a:xfrm>
          <a:prstGeom prst="bentConnector2">
            <a:avLst/>
          </a:prstGeom>
          <a:noFill/>
          <a:ln w="19050" cap="flat" cmpd="sng">
            <a:solidFill>
              <a:srgbClr val="434343"/>
            </a:solidFill>
            <a:prstDash val="solid"/>
            <a:round/>
            <a:headEnd type="none" w="med" len="med"/>
            <a:tailEnd type="none" w="med" len="med"/>
          </a:ln>
        </p:spPr>
      </p:cxnSp>
      <p:cxnSp>
        <p:nvCxnSpPr>
          <p:cNvPr id="265" name="Google Shape;265;p31"/>
          <p:cNvCxnSpPr/>
          <p:nvPr/>
        </p:nvCxnSpPr>
        <p:spPr>
          <a:xfrm rot="10800000" flipH="1">
            <a:off x="5536900" y="1235775"/>
            <a:ext cx="214200" cy="600"/>
          </a:xfrm>
          <a:prstGeom prst="straightConnector1">
            <a:avLst/>
          </a:prstGeom>
          <a:noFill/>
          <a:ln w="19050" cap="flat" cmpd="sng">
            <a:solidFill>
              <a:srgbClr val="434343"/>
            </a:solidFill>
            <a:prstDash val="solid"/>
            <a:round/>
            <a:headEnd type="none" w="med" len="med"/>
            <a:tailEnd type="triangle" w="med" len="med"/>
          </a:ln>
        </p:spPr>
      </p:cxnSp>
      <p:cxnSp>
        <p:nvCxnSpPr>
          <p:cNvPr id="266" name="Google Shape;266;p31"/>
          <p:cNvCxnSpPr/>
          <p:nvPr/>
        </p:nvCxnSpPr>
        <p:spPr>
          <a:xfrm rot="10800000">
            <a:off x="5534254" y="2363825"/>
            <a:ext cx="0" cy="1112400"/>
          </a:xfrm>
          <a:prstGeom prst="straightConnector1">
            <a:avLst/>
          </a:prstGeom>
          <a:noFill/>
          <a:ln w="19050" cap="flat" cmpd="sng">
            <a:solidFill>
              <a:srgbClr val="434343"/>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System Architecture</a:t>
            </a:r>
            <a:endParaRPr dirty="0"/>
          </a:p>
        </p:txBody>
      </p:sp>
      <p:pic>
        <p:nvPicPr>
          <p:cNvPr id="6" name="Picture 5">
            <a:extLst>
              <a:ext uri="{FF2B5EF4-FFF2-40B4-BE49-F238E27FC236}">
                <a16:creationId xmlns:a16="http://schemas.microsoft.com/office/drawing/2014/main" id="{8654D667-2BC5-4D09-A8AB-5BAE32819CC3}"/>
              </a:ext>
            </a:extLst>
          </p:cNvPr>
          <p:cNvPicPr/>
          <p:nvPr/>
        </p:nvPicPr>
        <p:blipFill>
          <a:blip r:embed="rId3"/>
          <a:stretch>
            <a:fillRect/>
          </a:stretch>
        </p:blipFill>
        <p:spPr>
          <a:xfrm>
            <a:off x="1496420" y="1955394"/>
            <a:ext cx="6151159" cy="2769005"/>
          </a:xfrm>
          <a:prstGeom prst="rect">
            <a:avLst/>
          </a:prstGeom>
        </p:spPr>
      </p:pic>
    </p:spTree>
    <p:extLst>
      <p:ext uri="{BB962C8B-B14F-4D97-AF65-F5344CB8AC3E}">
        <p14:creationId xmlns:p14="http://schemas.microsoft.com/office/powerpoint/2010/main" val="389253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
            </a:r>
            <a:r>
              <a:rPr lang="en-CA" dirty="0" err="1"/>
              <a:t>emonstration</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Problems Encountered</a:t>
            </a:r>
            <a:endParaRPr dirty="0"/>
          </a:p>
        </p:txBody>
      </p:sp>
      <p:sp>
        <p:nvSpPr>
          <p:cNvPr id="224" name="Google Shape;224;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CA" sz="2000" dirty="0"/>
              <a:t>Sizing issues with the 3D printed gearbox</a:t>
            </a:r>
            <a:endParaRPr sz="2000" dirty="0"/>
          </a:p>
          <a:p>
            <a:pPr marL="457200" lvl="0" indent="-355600" algn="l" rtl="0">
              <a:spcBef>
                <a:spcPts val="1000"/>
              </a:spcBef>
              <a:spcAft>
                <a:spcPts val="0"/>
              </a:spcAft>
              <a:buSzPts val="2000"/>
              <a:buChar char="➔"/>
            </a:pPr>
            <a:r>
              <a:rPr lang="en" sz="2000" dirty="0"/>
              <a:t>Power conversion and distribution</a:t>
            </a:r>
          </a:p>
          <a:p>
            <a:pPr marL="457200" lvl="0" indent="-355600" algn="l" rtl="0">
              <a:spcBef>
                <a:spcPts val="1000"/>
              </a:spcBef>
              <a:spcAft>
                <a:spcPts val="0"/>
              </a:spcAft>
              <a:buSzPts val="2000"/>
              <a:buChar char="➔"/>
            </a:pPr>
            <a:r>
              <a:rPr lang="en" sz="2000" dirty="0"/>
              <a:t>Encoder connection</a:t>
            </a:r>
          </a:p>
          <a:p>
            <a:pPr marL="457200" lvl="0" indent="-355600" algn="l" rtl="0">
              <a:spcBef>
                <a:spcPts val="1000"/>
              </a:spcBef>
              <a:spcAft>
                <a:spcPts val="0"/>
              </a:spcAft>
              <a:buSzPts val="2000"/>
              <a:buChar char="➔"/>
            </a:pPr>
            <a:r>
              <a:rPr lang="en" sz="2000" dirty="0"/>
              <a:t>Shaft alignment due to welding </a:t>
            </a:r>
          </a:p>
          <a:p>
            <a:pPr marL="457200" lvl="0" indent="-355600" algn="l" rtl="0">
              <a:spcBef>
                <a:spcPts val="1000"/>
              </a:spcBef>
              <a:spcAft>
                <a:spcPts val="0"/>
              </a:spcAft>
              <a:buSzPts val="2000"/>
              <a:buChar char="➔"/>
            </a:pPr>
            <a:r>
              <a:rPr lang="en" sz="2000" dirty="0"/>
              <a:t>Desynchronization of ROS </a:t>
            </a:r>
          </a:p>
          <a:p>
            <a:pPr marL="457200" lvl="0" indent="-355600" algn="l" rtl="0">
              <a:spcBef>
                <a:spcPts val="1000"/>
              </a:spcBef>
              <a:spcAft>
                <a:spcPts val="0"/>
              </a:spcAft>
              <a:buSzPts val="2000"/>
              <a:buChar char="➔"/>
            </a:pPr>
            <a:endParaRPr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Future Considerations</a:t>
            </a:r>
            <a:endParaRPr dirty="0"/>
          </a:p>
        </p:txBody>
      </p:sp>
      <p:sp>
        <p:nvSpPr>
          <p:cNvPr id="230" name="Google Shape;230;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dirty="0"/>
              <a:t>Creating the outer box usin</a:t>
            </a:r>
            <a:r>
              <a:rPr lang="en-CA" sz="2000" dirty="0"/>
              <a:t>g the weatherproofed wood</a:t>
            </a:r>
          </a:p>
          <a:p>
            <a:pPr marL="457200" lvl="0" indent="-355600" algn="l" rtl="0">
              <a:spcBef>
                <a:spcPts val="0"/>
              </a:spcBef>
              <a:spcAft>
                <a:spcPts val="0"/>
              </a:spcAft>
              <a:buSzPts val="2000"/>
              <a:buChar char="➔"/>
            </a:pPr>
            <a:r>
              <a:rPr lang="en-CA" sz="2000" dirty="0"/>
              <a:t>Create housing for exposed elevation motor</a:t>
            </a:r>
          </a:p>
          <a:p>
            <a:pPr marL="457200" lvl="0" indent="-355600" algn="l" rtl="0">
              <a:spcBef>
                <a:spcPts val="0"/>
              </a:spcBef>
              <a:spcAft>
                <a:spcPts val="0"/>
              </a:spcAft>
              <a:buSzPts val="2000"/>
              <a:buChar char="➔"/>
            </a:pPr>
            <a:r>
              <a:rPr lang="en-CA" sz="2000" dirty="0"/>
              <a:t>Resin print parts of the gearbox to ensure better fit </a:t>
            </a:r>
          </a:p>
          <a:p>
            <a:pPr marL="457200" lvl="0" indent="-355600" algn="l" rtl="0">
              <a:spcBef>
                <a:spcPts val="0"/>
              </a:spcBef>
              <a:spcAft>
                <a:spcPts val="0"/>
              </a:spcAft>
              <a:buSzPts val="2000"/>
              <a:buChar char="➔"/>
            </a:pPr>
            <a:endParaRPr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Tree>
    <p:extLst>
      <p:ext uri="{BB962C8B-B14F-4D97-AF65-F5344CB8AC3E}">
        <p14:creationId xmlns:p14="http://schemas.microsoft.com/office/powerpoint/2010/main" val="1159565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The Project</a:t>
            </a:r>
            <a:endParaRPr sz="3600"/>
          </a:p>
        </p:txBody>
      </p:sp>
      <p:pic>
        <p:nvPicPr>
          <p:cNvPr id="148" name="Google Shape;148;p19"/>
          <p:cNvPicPr preferRelativeResize="0"/>
          <p:nvPr/>
        </p:nvPicPr>
        <p:blipFill>
          <a:blip r:embed="rId3">
            <a:alphaModFix/>
          </a:blip>
          <a:stretch>
            <a:fillRect/>
          </a:stretch>
        </p:blipFill>
        <p:spPr>
          <a:xfrm rot="-1393474">
            <a:off x="3637886" y="1411635"/>
            <a:ext cx="4942853" cy="3007731"/>
          </a:xfrm>
          <a:prstGeom prst="rect">
            <a:avLst/>
          </a:prstGeom>
          <a:noFill/>
          <a:ln>
            <a:noFill/>
          </a:ln>
        </p:spPr>
      </p:pic>
      <p:sp>
        <p:nvSpPr>
          <p:cNvPr id="149" name="Google Shape;149;p19"/>
          <p:cNvSpPr/>
          <p:nvPr/>
        </p:nvSpPr>
        <p:spPr>
          <a:xfrm>
            <a:off x="830575" y="1191175"/>
            <a:ext cx="743100" cy="4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142" name="Google Shape;142;p18"/>
          <p:cNvSpPr txBox="1">
            <a:spLocks noGrp="1"/>
          </p:cNvSpPr>
          <p:nvPr>
            <p:ph type="body" idx="2"/>
          </p:nvPr>
        </p:nvSpPr>
        <p:spPr>
          <a:xfrm>
            <a:off x="5174225" y="1352625"/>
            <a:ext cx="3441600" cy="1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34343"/>
                </a:solidFill>
              </a:rPr>
              <a:t>To design and build a functional  satellite tracking ground  station </a:t>
            </a:r>
            <a:endParaRPr sz="2000" b="1">
              <a:solidFill>
                <a:srgbClr val="434343"/>
              </a:solidFill>
            </a:endParaRPr>
          </a:p>
          <a:p>
            <a:pPr marL="0" lvl="0" indent="0" algn="l" rtl="0">
              <a:spcBef>
                <a:spcPts val="1000"/>
              </a:spcBef>
              <a:spcAft>
                <a:spcPts val="0"/>
              </a:spcAft>
              <a:buNone/>
            </a:pPr>
            <a:endParaRPr sz="600" b="1">
              <a:solidFill>
                <a:schemeClr val="dk1"/>
              </a:solidFill>
            </a:endParaRPr>
          </a:p>
          <a:p>
            <a:pPr marL="0" lvl="0" indent="0" algn="l" rtl="0">
              <a:spcBef>
                <a:spcPts val="1000"/>
              </a:spcBef>
              <a:spcAft>
                <a:spcPts val="0"/>
              </a:spcAft>
              <a:buNone/>
            </a:pPr>
            <a:r>
              <a:rPr lang="en" sz="1600">
                <a:solidFill>
                  <a:srgbClr val="1D7E74"/>
                </a:solidFill>
              </a:rPr>
              <a:t>Westen’s CubeSat Project lacks </a:t>
            </a:r>
            <a:br>
              <a:rPr lang="en" sz="1600">
                <a:solidFill>
                  <a:srgbClr val="1D7E74"/>
                </a:solidFill>
              </a:rPr>
            </a:br>
            <a:r>
              <a:rPr lang="en" sz="1600">
                <a:solidFill>
                  <a:srgbClr val="1D7E74"/>
                </a:solidFill>
              </a:rPr>
              <a:t>an accessible ground system that </a:t>
            </a:r>
            <a:br>
              <a:rPr lang="en" sz="1600">
                <a:solidFill>
                  <a:srgbClr val="1D7E74"/>
                </a:solidFill>
              </a:rPr>
            </a:br>
            <a:r>
              <a:rPr lang="en" sz="1600">
                <a:solidFill>
                  <a:srgbClr val="1D7E74"/>
                </a:solidFill>
              </a:rPr>
              <a:t>can maintain communication with the satellite</a:t>
            </a:r>
            <a:endParaRPr sz="1600" b="1">
              <a:solidFill>
                <a:srgbClr val="1D7E74"/>
              </a:solidFill>
            </a:endParaRPr>
          </a:p>
          <a:p>
            <a:pPr marL="0" lvl="0" indent="0" algn="l" rtl="0">
              <a:spcBef>
                <a:spcPts val="1000"/>
              </a:spcBef>
              <a:spcAft>
                <a:spcPts val="1600"/>
              </a:spcAft>
              <a:buNone/>
            </a:pPr>
            <a:endParaRPr sz="2000"/>
          </a:p>
        </p:txBody>
      </p:sp>
      <p:pic>
        <p:nvPicPr>
          <p:cNvPr id="143" name="Google Shape;143;p18"/>
          <p:cNvPicPr preferRelativeResize="0"/>
          <p:nvPr/>
        </p:nvPicPr>
        <p:blipFill rotWithShape="1">
          <a:blip r:embed="rId3">
            <a:alphaModFix/>
          </a:blip>
          <a:srcRect l="47466" r="12696"/>
          <a:stretch/>
        </p:blipFill>
        <p:spPr>
          <a:xfrm>
            <a:off x="0" y="0"/>
            <a:ext cx="4572000" cy="5143500"/>
          </a:xfrm>
          <a:prstGeom prst="rect">
            <a:avLst/>
          </a:prstGeom>
          <a:noFill/>
          <a:ln>
            <a:noFill/>
          </a:ln>
          <a:effectLst>
            <a:outerShdw blurRad="57150" dist="19050" dir="5400000" algn="bl" rotWithShape="0">
              <a:srgbClr val="000000">
                <a:alpha val="50000"/>
              </a:srgbClr>
            </a:outerShdw>
          </a:effectLst>
        </p:spPr>
      </p:pic>
      <p:sp>
        <p:nvSpPr>
          <p:cNvPr id="144" name="Google Shape;144;p18"/>
          <p:cNvSpPr/>
          <p:nvPr/>
        </p:nvSpPr>
        <p:spPr>
          <a:xfrm>
            <a:off x="0" y="0"/>
            <a:ext cx="4572000" cy="5143500"/>
          </a:xfrm>
          <a:prstGeom prst="rect">
            <a:avLst/>
          </a:prstGeom>
          <a:solidFill>
            <a:srgbClr val="178D7D">
              <a:alpha val="76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830575" y="1191175"/>
            <a:ext cx="743100" cy="4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txBox="1">
            <a:spLocks noGrp="1"/>
          </p:cNvSpPr>
          <p:nvPr>
            <p:ph type="title"/>
          </p:nvPr>
        </p:nvSpPr>
        <p:spPr>
          <a:xfrm>
            <a:off x="729450" y="1322450"/>
            <a:ext cx="3554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Problem </a:t>
            </a:r>
            <a:endParaRPr sz="3600"/>
          </a:p>
          <a:p>
            <a:pPr marL="0" lvl="0" indent="0" algn="l" rtl="0">
              <a:spcBef>
                <a:spcPts val="0"/>
              </a:spcBef>
              <a:spcAft>
                <a:spcPts val="0"/>
              </a:spcAft>
              <a:buNone/>
            </a:pPr>
            <a:r>
              <a:rPr lang="en" sz="3600"/>
              <a:t>Statement</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Char char="➔"/>
            </a:pPr>
            <a:r>
              <a:rPr lang="en-CA" sz="2000" dirty="0">
                <a:solidFill>
                  <a:srgbClr val="000000"/>
                </a:solidFill>
              </a:rPr>
              <a:t>Stationary and unidirectional systems</a:t>
            </a:r>
          </a:p>
          <a:p>
            <a:pPr marL="457200" lvl="0" indent="-355600" algn="l" rtl="0">
              <a:spcBef>
                <a:spcPts val="0"/>
              </a:spcBef>
              <a:spcAft>
                <a:spcPts val="0"/>
              </a:spcAft>
              <a:buClr>
                <a:srgbClr val="000000"/>
              </a:buClr>
              <a:buSzPts val="2000"/>
              <a:buChar char="➔"/>
            </a:pPr>
            <a:r>
              <a:rPr lang="en-CA" sz="2000" dirty="0">
                <a:solidFill>
                  <a:srgbClr val="000000"/>
                </a:solidFill>
              </a:rPr>
              <a:t>Do not align with satellite and achieve uplink only when the satellite passes overhead </a:t>
            </a:r>
          </a:p>
          <a:p>
            <a:pPr marL="457200" lvl="0" indent="-355600" algn="l" rtl="0">
              <a:spcBef>
                <a:spcPts val="0"/>
              </a:spcBef>
              <a:spcAft>
                <a:spcPts val="0"/>
              </a:spcAft>
              <a:buClr>
                <a:srgbClr val="000000"/>
              </a:buClr>
              <a:buSzPts val="2000"/>
              <a:buChar char="➔"/>
            </a:pPr>
            <a:r>
              <a:rPr lang="en-CA" sz="2000" dirty="0">
                <a:solidFill>
                  <a:srgbClr val="000000"/>
                </a:solidFill>
              </a:rPr>
              <a:t>Fixed and cannot be relocated to other areas</a:t>
            </a:r>
          </a:p>
          <a:p>
            <a:pPr marL="457200" lvl="0" indent="-355600" algn="l" rtl="0">
              <a:spcBef>
                <a:spcPts val="0"/>
              </a:spcBef>
              <a:spcAft>
                <a:spcPts val="0"/>
              </a:spcAft>
              <a:buClr>
                <a:srgbClr val="000000"/>
              </a:buClr>
              <a:buSzPts val="2000"/>
              <a:buChar char="➔"/>
            </a:pPr>
            <a:r>
              <a:rPr lang="en-CA" sz="2000" dirty="0">
                <a:solidFill>
                  <a:srgbClr val="000000"/>
                </a:solidFill>
              </a:rPr>
              <a:t>Extremely expensive </a:t>
            </a:r>
            <a:endParaRPr sz="2000" dirty="0">
              <a:solidFill>
                <a:srgbClr val="000000"/>
              </a:solidFill>
            </a:endParaRPr>
          </a:p>
        </p:txBody>
      </p:sp>
      <p:sp>
        <p:nvSpPr>
          <p:cNvPr id="160" name="Google Shape;16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Existing Ground S</a:t>
            </a:r>
            <a:r>
              <a:rPr lang="en-CA" dirty="0" err="1"/>
              <a:t>tation</a:t>
            </a:r>
            <a:r>
              <a:rPr lang="en-CA" dirty="0"/>
              <a:t> Designs</a:t>
            </a:r>
            <a:endParaRPr dirty="0"/>
          </a:p>
        </p:txBody>
      </p:sp>
    </p:spTree>
    <p:extLst>
      <p:ext uri="{BB962C8B-B14F-4D97-AF65-F5344CB8AC3E}">
        <p14:creationId xmlns:p14="http://schemas.microsoft.com/office/powerpoint/2010/main" val="823572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customers do today</a:t>
            </a:r>
            <a:endParaRPr/>
          </a:p>
          <a:p>
            <a:pPr marL="0" lvl="0" indent="0" algn="l" rtl="0">
              <a:spcBef>
                <a:spcPts val="0"/>
              </a:spcBef>
              <a:spcAft>
                <a:spcPts val="0"/>
              </a:spcAft>
              <a:buNone/>
            </a:pPr>
            <a:endParaRPr/>
          </a:p>
        </p:txBody>
      </p:sp>
      <p:sp>
        <p:nvSpPr>
          <p:cNvPr id="194" name="Google Shape;194;p23"/>
          <p:cNvSpPr txBox="1">
            <a:spLocks noGrp="1"/>
          </p:cNvSpPr>
          <p:nvPr>
            <p:ph type="body" idx="2"/>
          </p:nvPr>
        </p:nvSpPr>
        <p:spPr>
          <a:xfrm>
            <a:off x="5174225" y="123677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434343"/>
                </a:solidFill>
              </a:rPr>
              <a:t>Designing the physical ground station</a:t>
            </a:r>
            <a:endParaRPr sz="2000" b="1" dirty="0">
              <a:solidFill>
                <a:srgbClr val="434343"/>
              </a:solidFill>
            </a:endParaRPr>
          </a:p>
          <a:p>
            <a:pPr marL="0" lvl="0" indent="0" algn="l" rtl="0">
              <a:spcBef>
                <a:spcPts val="1000"/>
              </a:spcBef>
              <a:spcAft>
                <a:spcPts val="0"/>
              </a:spcAft>
              <a:buNone/>
            </a:pPr>
            <a:endParaRPr sz="600" b="1" dirty="0">
              <a:solidFill>
                <a:srgbClr val="434343"/>
              </a:solidFill>
            </a:endParaRPr>
          </a:p>
          <a:p>
            <a:pPr marL="0" lvl="0" indent="0" algn="l" rtl="0">
              <a:spcBef>
                <a:spcPts val="1000"/>
              </a:spcBef>
              <a:spcAft>
                <a:spcPts val="0"/>
              </a:spcAft>
              <a:buNone/>
            </a:pPr>
            <a:r>
              <a:rPr lang="en" sz="2000" b="1" dirty="0">
                <a:solidFill>
                  <a:srgbClr val="434343"/>
                </a:solidFill>
              </a:rPr>
              <a:t>Designing and implementing a satellite tracking algorithm</a:t>
            </a:r>
            <a:br>
              <a:rPr lang="en" sz="2000" b="1" dirty="0">
                <a:solidFill>
                  <a:srgbClr val="434343"/>
                </a:solidFill>
              </a:rPr>
            </a:br>
            <a:br>
              <a:rPr lang="en" sz="2000" b="1" dirty="0">
                <a:solidFill>
                  <a:srgbClr val="434343"/>
                </a:solidFill>
              </a:rPr>
            </a:br>
            <a:r>
              <a:rPr lang="en" sz="2000" b="1" dirty="0">
                <a:solidFill>
                  <a:srgbClr val="434343"/>
                </a:solidFill>
              </a:rPr>
              <a:t>Designing control </a:t>
            </a:r>
            <a:r>
              <a:rPr lang="en-CA" sz="2000" b="1" dirty="0">
                <a:solidFill>
                  <a:srgbClr val="434343"/>
                </a:solidFill>
              </a:rPr>
              <a:t>system</a:t>
            </a:r>
            <a:r>
              <a:rPr lang="en" sz="2000" b="1" dirty="0">
                <a:solidFill>
                  <a:srgbClr val="434343"/>
                </a:solidFill>
              </a:rPr>
              <a:t> </a:t>
            </a:r>
            <a:endParaRPr sz="2000" dirty="0">
              <a:solidFill>
                <a:srgbClr val="434343"/>
              </a:solidFill>
            </a:endParaRPr>
          </a:p>
          <a:p>
            <a:pPr marL="0" lvl="0" indent="0" algn="l" rtl="0">
              <a:spcBef>
                <a:spcPts val="1000"/>
              </a:spcBef>
              <a:spcAft>
                <a:spcPts val="1600"/>
              </a:spcAft>
              <a:buNone/>
            </a:pPr>
            <a:endParaRPr sz="2000" dirty="0">
              <a:solidFill>
                <a:srgbClr val="434343"/>
              </a:solidFill>
            </a:endParaRPr>
          </a:p>
        </p:txBody>
      </p:sp>
      <p:pic>
        <p:nvPicPr>
          <p:cNvPr id="195" name="Google Shape;195;p23"/>
          <p:cNvPicPr preferRelativeResize="0"/>
          <p:nvPr/>
        </p:nvPicPr>
        <p:blipFill rotWithShape="1">
          <a:blip r:embed="rId3">
            <a:alphaModFix/>
          </a:blip>
          <a:srcRect l="28326" r="17052" b="44674"/>
          <a:stretch/>
        </p:blipFill>
        <p:spPr>
          <a:xfrm>
            <a:off x="0" y="0"/>
            <a:ext cx="4572000" cy="5143500"/>
          </a:xfrm>
          <a:prstGeom prst="rect">
            <a:avLst/>
          </a:prstGeom>
          <a:noFill/>
          <a:ln>
            <a:noFill/>
          </a:ln>
        </p:spPr>
      </p:pic>
      <p:sp>
        <p:nvSpPr>
          <p:cNvPr id="196" name="Google Shape;196;p23"/>
          <p:cNvSpPr/>
          <p:nvPr/>
        </p:nvSpPr>
        <p:spPr>
          <a:xfrm>
            <a:off x="0" y="0"/>
            <a:ext cx="4572000" cy="5143500"/>
          </a:xfrm>
          <a:prstGeom prst="rect">
            <a:avLst/>
          </a:prstGeom>
          <a:solidFill>
            <a:srgbClr val="178D7D">
              <a:alpha val="76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830575" y="1191175"/>
            <a:ext cx="743100" cy="4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txBox="1">
            <a:spLocks noGrp="1"/>
          </p:cNvSpPr>
          <p:nvPr>
            <p:ph type="title"/>
          </p:nvPr>
        </p:nvSpPr>
        <p:spPr>
          <a:xfrm>
            <a:off x="729450" y="1322450"/>
            <a:ext cx="3554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Project </a:t>
            </a:r>
            <a:endParaRPr sz="3600"/>
          </a:p>
          <a:p>
            <a:pPr marL="0" lvl="0" indent="0" algn="l" rtl="0">
              <a:spcBef>
                <a:spcPts val="0"/>
              </a:spcBef>
              <a:spcAft>
                <a:spcPts val="0"/>
              </a:spcAft>
              <a:buNone/>
            </a:pPr>
            <a:r>
              <a:rPr lang="en" sz="3600"/>
              <a:t>Scope</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730000" y="1318650"/>
            <a:ext cx="3300900" cy="17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 </a:t>
            </a:r>
            <a:r>
              <a:rPr lang="en-CA" dirty="0"/>
              <a:t>Generation</a:t>
            </a:r>
            <a:endParaRPr dirty="0"/>
          </a:p>
          <a:p>
            <a:pPr marL="0" lvl="0" indent="0" algn="l" rtl="0">
              <a:spcBef>
                <a:spcPts val="0"/>
              </a:spcBef>
              <a:spcAft>
                <a:spcPts val="0"/>
              </a:spcAft>
              <a:buNone/>
            </a:pPr>
            <a:br>
              <a:rPr lang="en" sz="600" b="0" dirty="0"/>
            </a:br>
            <a:r>
              <a:rPr lang="en" sz="2600" b="0" dirty="0"/>
              <a:t>Three main physical design components</a:t>
            </a:r>
            <a:endParaRPr sz="2600" dirty="0"/>
          </a:p>
        </p:txBody>
      </p:sp>
      <p:sp>
        <p:nvSpPr>
          <p:cNvPr id="204" name="Google Shape;204;p24"/>
          <p:cNvSpPr txBox="1"/>
          <p:nvPr/>
        </p:nvSpPr>
        <p:spPr>
          <a:xfrm>
            <a:off x="4889450" y="1242450"/>
            <a:ext cx="3300900" cy="3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dirty="0">
                <a:solidFill>
                  <a:schemeClr val="dk1"/>
                </a:solidFill>
                <a:latin typeface="Lato"/>
                <a:ea typeface="Lato"/>
                <a:cs typeface="Lato"/>
                <a:sym typeface="Lato"/>
              </a:rPr>
              <a:t>Base</a:t>
            </a:r>
            <a:endParaRPr sz="2400" dirty="0">
              <a:solidFill>
                <a:schemeClr val="accent1"/>
              </a:solidFill>
              <a:latin typeface="Lato"/>
              <a:ea typeface="Lato"/>
              <a:cs typeface="Lato"/>
              <a:sym typeface="Lato"/>
            </a:endParaRPr>
          </a:p>
        </p:txBody>
      </p:sp>
      <p:sp>
        <p:nvSpPr>
          <p:cNvPr id="205" name="Google Shape;205;p24"/>
          <p:cNvSpPr txBox="1"/>
          <p:nvPr/>
        </p:nvSpPr>
        <p:spPr>
          <a:xfrm>
            <a:off x="4889450" y="1660850"/>
            <a:ext cx="3521400" cy="5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accent1"/>
                </a:solidFill>
                <a:latin typeface="Lato"/>
                <a:ea typeface="Lato"/>
                <a:cs typeface="Lato"/>
                <a:sym typeface="Lato"/>
              </a:rPr>
              <a:t>Rigid. Stable. Transportable.</a:t>
            </a:r>
            <a:endParaRPr sz="2000">
              <a:solidFill>
                <a:schemeClr val="accent1"/>
              </a:solidFill>
              <a:latin typeface="Lato"/>
              <a:ea typeface="Lato"/>
              <a:cs typeface="Lato"/>
              <a:sym typeface="Lato"/>
            </a:endParaRPr>
          </a:p>
        </p:txBody>
      </p:sp>
      <p:sp>
        <p:nvSpPr>
          <p:cNvPr id="206" name="Google Shape;206;p24"/>
          <p:cNvSpPr txBox="1"/>
          <p:nvPr/>
        </p:nvSpPr>
        <p:spPr>
          <a:xfrm>
            <a:off x="4889450" y="2301925"/>
            <a:ext cx="4033200" cy="36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sz="2400" b="1" dirty="0">
                <a:solidFill>
                  <a:schemeClr val="dk1"/>
                </a:solidFill>
                <a:latin typeface="Lato"/>
                <a:ea typeface="Lato"/>
                <a:cs typeface="Lato"/>
                <a:sym typeface="Lato"/>
              </a:rPr>
              <a:t>Azimuth Subsystem</a:t>
            </a:r>
            <a:endParaRPr sz="2400" dirty="0">
              <a:solidFill>
                <a:schemeClr val="accent1"/>
              </a:solidFill>
              <a:latin typeface="Lato"/>
              <a:ea typeface="Lato"/>
              <a:cs typeface="Lato"/>
              <a:sym typeface="Lato"/>
            </a:endParaRPr>
          </a:p>
        </p:txBody>
      </p:sp>
      <p:sp>
        <p:nvSpPr>
          <p:cNvPr id="207" name="Google Shape;207;p24"/>
          <p:cNvSpPr txBox="1"/>
          <p:nvPr/>
        </p:nvSpPr>
        <p:spPr>
          <a:xfrm>
            <a:off x="4889450" y="2731287"/>
            <a:ext cx="4033200" cy="5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sz="2000" dirty="0">
                <a:solidFill>
                  <a:schemeClr val="accent1"/>
                </a:solidFill>
                <a:latin typeface="Lato"/>
                <a:ea typeface="Lato"/>
                <a:cs typeface="Lato"/>
                <a:sym typeface="Lato"/>
              </a:rPr>
              <a:t>Compact</a:t>
            </a:r>
            <a:r>
              <a:rPr lang="en" sz="2000" dirty="0">
                <a:solidFill>
                  <a:schemeClr val="accent1"/>
                </a:solidFill>
                <a:latin typeface="Lato"/>
                <a:ea typeface="Lato"/>
                <a:cs typeface="Lato"/>
                <a:sym typeface="Lato"/>
              </a:rPr>
              <a:t>. Accurate. Low Cost.</a:t>
            </a:r>
            <a:endParaRPr sz="2000" dirty="0">
              <a:solidFill>
                <a:schemeClr val="accent1"/>
              </a:solidFill>
              <a:latin typeface="Lato"/>
              <a:ea typeface="Lato"/>
              <a:cs typeface="Lato"/>
              <a:sym typeface="Lato"/>
            </a:endParaRPr>
          </a:p>
        </p:txBody>
      </p:sp>
      <p:sp>
        <p:nvSpPr>
          <p:cNvPr id="208" name="Google Shape;208;p24"/>
          <p:cNvSpPr txBox="1"/>
          <p:nvPr/>
        </p:nvSpPr>
        <p:spPr>
          <a:xfrm>
            <a:off x="4889450" y="3361400"/>
            <a:ext cx="3300900" cy="3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dirty="0">
                <a:solidFill>
                  <a:schemeClr val="dk1"/>
                </a:solidFill>
                <a:latin typeface="Lato"/>
                <a:ea typeface="Lato"/>
                <a:cs typeface="Lato"/>
                <a:sym typeface="Lato"/>
              </a:rPr>
              <a:t>E</a:t>
            </a:r>
            <a:r>
              <a:rPr lang="en-CA" sz="2400" b="1" dirty="0" err="1">
                <a:solidFill>
                  <a:schemeClr val="dk1"/>
                </a:solidFill>
                <a:latin typeface="Lato"/>
                <a:ea typeface="Lato"/>
                <a:cs typeface="Lato"/>
                <a:sym typeface="Lato"/>
              </a:rPr>
              <a:t>levation</a:t>
            </a:r>
            <a:r>
              <a:rPr lang="en-CA" sz="2400" b="1" dirty="0">
                <a:solidFill>
                  <a:schemeClr val="dk1"/>
                </a:solidFill>
                <a:latin typeface="Lato"/>
                <a:ea typeface="Lato"/>
                <a:cs typeface="Lato"/>
                <a:sym typeface="Lato"/>
              </a:rPr>
              <a:t> Subsystem</a:t>
            </a:r>
            <a:endParaRPr sz="2400" dirty="0">
              <a:solidFill>
                <a:schemeClr val="accent1"/>
              </a:solidFill>
              <a:latin typeface="Lato"/>
              <a:ea typeface="Lato"/>
              <a:cs typeface="Lato"/>
              <a:sym typeface="Lato"/>
            </a:endParaRPr>
          </a:p>
        </p:txBody>
      </p:sp>
      <p:sp>
        <p:nvSpPr>
          <p:cNvPr id="209" name="Google Shape;209;p24"/>
          <p:cNvSpPr txBox="1"/>
          <p:nvPr/>
        </p:nvSpPr>
        <p:spPr>
          <a:xfrm>
            <a:off x="4889449" y="3779788"/>
            <a:ext cx="4094063" cy="516000"/>
          </a:xfrm>
          <a:prstGeom prst="rect">
            <a:avLst/>
          </a:prstGeom>
          <a:noFill/>
          <a:ln>
            <a:noFill/>
          </a:ln>
        </p:spPr>
        <p:txBody>
          <a:bodyPr spcFirstLastPara="1" wrap="square" lIns="91425" tIns="91425" rIns="91425" bIns="91425" anchor="t" anchorCtr="0">
            <a:noAutofit/>
          </a:bodyPr>
          <a:lstStyle/>
          <a:p>
            <a:pPr lvl="0">
              <a:lnSpc>
                <a:spcPct val="115000"/>
              </a:lnSpc>
            </a:pPr>
            <a:r>
              <a:rPr lang="en-CA" sz="2000" dirty="0">
                <a:solidFill>
                  <a:schemeClr val="accent1"/>
                </a:solidFill>
                <a:latin typeface="Lato"/>
                <a:ea typeface="Lato"/>
                <a:cs typeface="Lato"/>
                <a:sym typeface="Lato"/>
              </a:rPr>
              <a:t>High Torque. Accurate. Low Cost.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Char char="➔"/>
            </a:pPr>
            <a:r>
              <a:rPr lang="en" sz="2000" dirty="0">
                <a:solidFill>
                  <a:srgbClr val="000000"/>
                </a:solidFill>
              </a:rPr>
              <a:t>Truss base and </a:t>
            </a:r>
            <a:r>
              <a:rPr lang="en-CA" sz="2000" dirty="0">
                <a:solidFill>
                  <a:srgbClr val="000000"/>
                </a:solidFill>
              </a:rPr>
              <a:t>square metal pole</a:t>
            </a:r>
            <a:endParaRPr sz="2000" dirty="0">
              <a:solidFill>
                <a:srgbClr val="000000"/>
              </a:solidFill>
            </a:endParaRPr>
          </a:p>
          <a:p>
            <a:pPr marL="457200" lvl="0" indent="-355600" algn="l" rtl="0">
              <a:spcBef>
                <a:spcPts val="1000"/>
              </a:spcBef>
              <a:spcAft>
                <a:spcPts val="0"/>
              </a:spcAft>
              <a:buClr>
                <a:srgbClr val="000000"/>
              </a:buClr>
              <a:buSzPts val="2000"/>
              <a:buChar char="➔"/>
            </a:pPr>
            <a:r>
              <a:rPr lang="en" sz="2000" dirty="0">
                <a:solidFill>
                  <a:srgbClr val="000000"/>
                </a:solidFill>
              </a:rPr>
              <a:t>Thrust </a:t>
            </a:r>
            <a:r>
              <a:rPr lang="en-CA" sz="2000" dirty="0">
                <a:solidFill>
                  <a:srgbClr val="000000"/>
                </a:solidFill>
              </a:rPr>
              <a:t>and radial </a:t>
            </a:r>
            <a:r>
              <a:rPr lang="en" sz="2000" dirty="0">
                <a:solidFill>
                  <a:srgbClr val="000000"/>
                </a:solidFill>
              </a:rPr>
              <a:t>bearing</a:t>
            </a:r>
            <a:r>
              <a:rPr lang="en-CA" sz="2000" dirty="0">
                <a:solidFill>
                  <a:srgbClr val="000000"/>
                </a:solidFill>
              </a:rPr>
              <a:t>s</a:t>
            </a:r>
            <a:r>
              <a:rPr lang="en" sz="2000" dirty="0">
                <a:solidFill>
                  <a:srgbClr val="000000"/>
                </a:solidFill>
              </a:rPr>
              <a:t> for azimuth motor </a:t>
            </a:r>
            <a:endParaRPr sz="2000" dirty="0">
              <a:solidFill>
                <a:srgbClr val="000000"/>
              </a:solidFill>
            </a:endParaRPr>
          </a:p>
          <a:p>
            <a:pPr marL="457200" lvl="0" indent="-355600" algn="l" rtl="0">
              <a:spcBef>
                <a:spcPts val="1000"/>
              </a:spcBef>
              <a:spcAft>
                <a:spcPts val="0"/>
              </a:spcAft>
              <a:buClr>
                <a:srgbClr val="000000"/>
              </a:buClr>
              <a:buSzPts val="2000"/>
              <a:buChar char="➔"/>
            </a:pPr>
            <a:r>
              <a:rPr lang="en" sz="2000" dirty="0">
                <a:solidFill>
                  <a:srgbClr val="000000"/>
                </a:solidFill>
              </a:rPr>
              <a:t>160:1 gearbox for elevation motor</a:t>
            </a:r>
            <a:endParaRPr sz="2000" dirty="0">
              <a:solidFill>
                <a:srgbClr val="000000"/>
              </a:solidFill>
            </a:endParaRPr>
          </a:p>
          <a:p>
            <a:pPr marL="457200" lvl="0" indent="-355600" algn="l" rtl="0">
              <a:spcBef>
                <a:spcPts val="1000"/>
              </a:spcBef>
              <a:spcAft>
                <a:spcPts val="1000"/>
              </a:spcAft>
              <a:buClr>
                <a:srgbClr val="000000"/>
              </a:buClr>
              <a:buSzPts val="2000"/>
              <a:buChar char="➔"/>
            </a:pPr>
            <a:r>
              <a:rPr lang="en-CA" sz="2000" dirty="0">
                <a:solidFill>
                  <a:srgbClr val="000000"/>
                </a:solidFill>
              </a:rPr>
              <a:t>Stepper motor and encoder for dual accuracy</a:t>
            </a:r>
            <a:endParaRPr sz="2000" dirty="0">
              <a:solidFill>
                <a:srgbClr val="000000"/>
              </a:solidFill>
            </a:endParaRPr>
          </a:p>
        </p:txBody>
      </p:sp>
      <p:sp>
        <p:nvSpPr>
          <p:cNvPr id="160" name="Google Shape;16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Selected </a:t>
            </a:r>
            <a:r>
              <a:rPr lang="en" dirty="0"/>
              <a:t>Concept</a:t>
            </a:r>
            <a:endParaRPr dirty="0"/>
          </a:p>
        </p:txBody>
      </p:sp>
    </p:spTree>
    <p:extLst>
      <p:ext uri="{BB962C8B-B14F-4D97-AF65-F5344CB8AC3E}">
        <p14:creationId xmlns:p14="http://schemas.microsoft.com/office/powerpoint/2010/main" val="400380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Selected Concept</a:t>
            </a:r>
            <a:endParaRPr dirty="0"/>
          </a:p>
        </p:txBody>
      </p:sp>
      <p:pic>
        <p:nvPicPr>
          <p:cNvPr id="4" name="Picture 3">
            <a:extLst>
              <a:ext uri="{FF2B5EF4-FFF2-40B4-BE49-F238E27FC236}">
                <a16:creationId xmlns:a16="http://schemas.microsoft.com/office/drawing/2014/main" id="{0B35B281-928A-4E54-BBAC-72FB67A611B8}"/>
              </a:ext>
            </a:extLst>
          </p:cNvPr>
          <p:cNvPicPr>
            <a:picLocks noChangeAspect="1"/>
          </p:cNvPicPr>
          <p:nvPr/>
        </p:nvPicPr>
        <p:blipFill>
          <a:blip r:embed="rId3"/>
          <a:stretch>
            <a:fillRect/>
          </a:stretch>
        </p:blipFill>
        <p:spPr>
          <a:xfrm>
            <a:off x="526660" y="2059770"/>
            <a:ext cx="2989367" cy="2626527"/>
          </a:xfrm>
          <a:prstGeom prst="rect">
            <a:avLst/>
          </a:prstGeom>
        </p:spPr>
      </p:pic>
      <p:pic>
        <p:nvPicPr>
          <p:cNvPr id="5" name="Picture 4">
            <a:extLst>
              <a:ext uri="{FF2B5EF4-FFF2-40B4-BE49-F238E27FC236}">
                <a16:creationId xmlns:a16="http://schemas.microsoft.com/office/drawing/2014/main" id="{AFBEF35C-CF3E-4DAE-AD2C-704910E2F6C4}"/>
              </a:ext>
            </a:extLst>
          </p:cNvPr>
          <p:cNvPicPr>
            <a:picLocks noChangeAspect="1"/>
          </p:cNvPicPr>
          <p:nvPr/>
        </p:nvPicPr>
        <p:blipFill>
          <a:blip r:embed="rId4"/>
          <a:stretch>
            <a:fillRect/>
          </a:stretch>
        </p:blipFill>
        <p:spPr>
          <a:xfrm>
            <a:off x="3465220" y="1976387"/>
            <a:ext cx="2135690" cy="2626528"/>
          </a:xfrm>
          <a:prstGeom prst="rect">
            <a:avLst/>
          </a:prstGeom>
        </p:spPr>
      </p:pic>
      <p:pic>
        <p:nvPicPr>
          <p:cNvPr id="7" name="Picture 6">
            <a:extLst>
              <a:ext uri="{FF2B5EF4-FFF2-40B4-BE49-F238E27FC236}">
                <a16:creationId xmlns:a16="http://schemas.microsoft.com/office/drawing/2014/main" id="{AB0E7604-6C5F-4218-A0F7-D3017E397A7B}"/>
              </a:ext>
            </a:extLst>
          </p:cNvPr>
          <p:cNvPicPr>
            <a:picLocks noChangeAspect="1"/>
          </p:cNvPicPr>
          <p:nvPr/>
        </p:nvPicPr>
        <p:blipFill>
          <a:blip r:embed="rId5"/>
          <a:stretch>
            <a:fillRect/>
          </a:stretch>
        </p:blipFill>
        <p:spPr>
          <a:xfrm>
            <a:off x="5627974" y="2034339"/>
            <a:ext cx="3258987" cy="26773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Torque Calculations</a:t>
            </a:r>
            <a:endParaRPr/>
          </a:p>
        </p:txBody>
      </p:sp>
      <p:sp>
        <p:nvSpPr>
          <p:cNvPr id="166" name="Google Shape;166;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sz="1100">
              <a:solidFill>
                <a:srgbClr val="000000"/>
              </a:solidFill>
              <a:latin typeface="Calibri"/>
              <a:ea typeface="Calibri"/>
              <a:cs typeface="Calibri"/>
              <a:sym typeface="Calibri"/>
            </a:endParaRPr>
          </a:p>
          <a:p>
            <a:pPr marL="0" lvl="0" indent="0" algn="l" rtl="0">
              <a:spcBef>
                <a:spcPts val="0"/>
              </a:spcBef>
              <a:spcAft>
                <a:spcPts val="1600"/>
              </a:spcAft>
              <a:buNone/>
            </a:pPr>
            <a:endParaRPr/>
          </a:p>
        </p:txBody>
      </p:sp>
      <p:pic>
        <p:nvPicPr>
          <p:cNvPr id="167" name="Google Shape;167;p21"/>
          <p:cNvPicPr preferRelativeResize="0"/>
          <p:nvPr/>
        </p:nvPicPr>
        <p:blipFill>
          <a:blip r:embed="rId3">
            <a:alphaModFix/>
          </a:blip>
          <a:stretch>
            <a:fillRect/>
          </a:stretch>
        </p:blipFill>
        <p:spPr>
          <a:xfrm>
            <a:off x="729450" y="1924350"/>
            <a:ext cx="6306001" cy="2776825"/>
          </a:xfrm>
          <a:prstGeom prst="rect">
            <a:avLst/>
          </a:prstGeom>
          <a:noFill/>
          <a:ln>
            <a:noFill/>
          </a:ln>
        </p:spPr>
      </p:pic>
      <p:sp>
        <p:nvSpPr>
          <p:cNvPr id="168" name="Google Shape;168;p21"/>
          <p:cNvSpPr/>
          <p:nvPr/>
        </p:nvSpPr>
        <p:spPr>
          <a:xfrm>
            <a:off x="1809550" y="4082375"/>
            <a:ext cx="832800" cy="3978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2" name="TextBox 1">
            <a:extLst>
              <a:ext uri="{FF2B5EF4-FFF2-40B4-BE49-F238E27FC236}">
                <a16:creationId xmlns:a16="http://schemas.microsoft.com/office/drawing/2014/main" id="{1A9E32B1-6B4A-44D2-BDAE-EA4A45653CF1}"/>
              </a:ext>
            </a:extLst>
          </p:cNvPr>
          <p:cNvSpPr txBox="1"/>
          <p:nvPr/>
        </p:nvSpPr>
        <p:spPr>
          <a:xfrm>
            <a:off x="3508311" y="4410475"/>
            <a:ext cx="806164" cy="276999"/>
          </a:xfrm>
          <a:prstGeom prst="rect">
            <a:avLst/>
          </a:prstGeom>
          <a:solidFill>
            <a:schemeClr val="bg1"/>
          </a:solidFill>
        </p:spPr>
        <p:txBody>
          <a:bodyPr wrap="square" rtlCol="0">
            <a:spAutoFit/>
          </a:bodyPr>
          <a:lstStyle/>
          <a:p>
            <a:r>
              <a:rPr lang="en-CA" sz="1200" b="1" i="1" dirty="0">
                <a:latin typeface="Cambria" panose="02040503050406030204" pitchFamily="18" charset="0"/>
                <a:ea typeface="Cambria" panose="02040503050406030204" pitchFamily="18" charset="0"/>
                <a:cs typeface="Times New Roman" panose="02020603050405020304" pitchFamily="18" charset="0"/>
              </a:rPr>
              <a:t>0.6Nm</a:t>
            </a:r>
          </a:p>
        </p:txBody>
      </p:sp>
      <p:sp>
        <p:nvSpPr>
          <p:cNvPr id="169" name="Google Shape;169;p21"/>
          <p:cNvSpPr/>
          <p:nvPr/>
        </p:nvSpPr>
        <p:spPr>
          <a:xfrm>
            <a:off x="3466050" y="4386176"/>
            <a:ext cx="678900" cy="346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TotalTime>
  <Words>297</Words>
  <Application>Microsoft Office PowerPoint</Application>
  <PresentationFormat>On-screen Show (16:9)</PresentationFormat>
  <Paragraphs>65</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Lato</vt:lpstr>
      <vt:lpstr>Arial</vt:lpstr>
      <vt:lpstr>Raleway</vt:lpstr>
      <vt:lpstr>Calibri</vt:lpstr>
      <vt:lpstr>Cambria</vt:lpstr>
      <vt:lpstr>Streamline</vt:lpstr>
      <vt:lpstr>Ground Station and  Satellite Tracking System</vt:lpstr>
      <vt:lpstr>The Project</vt:lpstr>
      <vt:lpstr>Problem statement</vt:lpstr>
      <vt:lpstr>Existing Ground Station Designs</vt:lpstr>
      <vt:lpstr>What customers do today </vt:lpstr>
      <vt:lpstr>Concept Generation  Three main physical design components</vt:lpstr>
      <vt:lpstr>Selected Concept</vt:lpstr>
      <vt:lpstr>Selected Concept</vt:lpstr>
      <vt:lpstr>Torque Calculations</vt:lpstr>
      <vt:lpstr>Torque Calculations</vt:lpstr>
      <vt:lpstr>Software </vt:lpstr>
      <vt:lpstr>System Architecture</vt:lpstr>
      <vt:lpstr>Demonstration</vt:lpstr>
      <vt:lpstr>Problems Encountered</vt:lpstr>
      <vt:lpstr>Future Considerations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Ground Station and  Satellite Tracking System</dc:title>
  <dc:creator>Annie Wu</dc:creator>
  <cp:lastModifiedBy>Annie Wu</cp:lastModifiedBy>
  <cp:revision>6</cp:revision>
  <dcterms:modified xsi:type="dcterms:W3CDTF">2019-04-04T01:35:37Z</dcterms:modified>
</cp:coreProperties>
</file>